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323" r:id="rId3"/>
    <p:sldId id="268" r:id="rId4"/>
    <p:sldId id="320" r:id="rId5"/>
    <p:sldId id="304" r:id="rId6"/>
    <p:sldId id="321" r:id="rId7"/>
    <p:sldId id="305" r:id="rId8"/>
    <p:sldId id="269" r:id="rId9"/>
    <p:sldId id="310" r:id="rId10"/>
    <p:sldId id="319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25" r:id="rId19"/>
    <p:sldId id="270" r:id="rId20"/>
    <p:sldId id="271" r:id="rId21"/>
    <p:sldId id="272" r:id="rId22"/>
    <p:sldId id="273" r:id="rId23"/>
    <p:sldId id="274" r:id="rId24"/>
    <p:sldId id="275" r:id="rId25"/>
    <p:sldId id="32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8" r:id="rId37"/>
    <p:sldId id="289" r:id="rId38"/>
    <p:sldId id="290" r:id="rId39"/>
    <p:sldId id="311" r:id="rId40"/>
    <p:sldId id="293" r:id="rId41"/>
    <p:sldId id="287" r:id="rId42"/>
    <p:sldId id="292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259" r:id="rId54"/>
    <p:sldId id="308" r:id="rId55"/>
    <p:sldId id="324" r:id="rId56"/>
    <p:sldId id="262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-111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-111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-111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-111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-11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-11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-11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-11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-111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8AB0"/>
    <a:srgbClr val="006181"/>
    <a:srgbClr val="53575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57" autoAdjust="0"/>
    <p:restoredTop sz="88589" autoAdjust="0"/>
  </p:normalViewPr>
  <p:slideViewPr>
    <p:cSldViewPr>
      <p:cViewPr>
        <p:scale>
          <a:sx n="100" d="100"/>
          <a:sy n="100" d="100"/>
        </p:scale>
        <p:origin x="-156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3E44D84-532B-4B18-9ED5-98F95D4726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3FD27-A4BD-4F79-81AF-0BF102342F3A}" type="datetimeFigureOut">
              <a:rPr lang="en-US" smtClean="0"/>
              <a:pPr/>
              <a:t>3/2/2009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AE26A-F220-4206-814D-9BBB77A17D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D4A0C-C6C7-9C49-A19D-0B073CF91D05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Gut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4763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ECF1299-0EFA-4668-8A63-8C4DCF314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838200"/>
            <a:ext cx="205740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38200"/>
            <a:ext cx="601980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>
            <a:normAutofit/>
          </a:bodyPr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Guts15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4763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181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18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18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18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18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6181"/>
          </a:solidFill>
          <a:latin typeface="Arial" pitchFamily="-107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6181"/>
          </a:solidFill>
          <a:latin typeface="Arial" pitchFamily="-107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6181"/>
          </a:solidFill>
          <a:latin typeface="Arial" pitchFamily="-107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6181"/>
          </a:solidFill>
          <a:latin typeface="Arial" pitchFamily="-10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535757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535757"/>
          </a:solidFill>
          <a:latin typeface="+mj-lt"/>
          <a:ea typeface="ＭＳ Ｐゴシック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535757"/>
          </a:solidFill>
          <a:latin typeface="+mj-lt"/>
          <a:ea typeface="ヒラギノ角ゴ Pro W3" pitchFamily="-111" charset="-128"/>
          <a:cs typeface="ヒラギノ角ゴ Pro W3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535757"/>
          </a:solidFill>
          <a:latin typeface="+mj-lt"/>
          <a:ea typeface="ヒラギノ角ゴ Pro W3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535757"/>
          </a:solidFill>
          <a:latin typeface="+mj-lt"/>
          <a:ea typeface="ヒラギノ角ゴ Pro W3" pitchFamily="-111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35757"/>
          </a:solidFill>
          <a:latin typeface="+mn-lt"/>
          <a:ea typeface="ＭＳ Ｐゴシック" pitchFamily="-107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35757"/>
          </a:solidFill>
          <a:latin typeface="+mn-lt"/>
          <a:ea typeface="ＭＳ Ｐゴシック" pitchFamily="-107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35757"/>
          </a:solidFill>
          <a:latin typeface="+mn-lt"/>
          <a:ea typeface="ＭＳ Ｐゴシック" pitchFamily="-107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35757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skin.com/country" TargetMode="External"/><Relationship Id="rId2" Type="http://schemas.openxmlformats.org/officeDocument/2006/relationships/hyperlink" Target="http://www.nuski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then.nsedreams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eg"/><Relationship Id="rId7" Type="http://schemas.openxmlformats.org/officeDocument/2006/relationships/image" Target="../media/image12.jpeg"/><Relationship Id="rId12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9.jpeg"/><Relationship Id="rId4" Type="http://schemas.openxmlformats.org/officeDocument/2006/relationships/image" Target="../media/image6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0" y="2895600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rgbClr val="006181"/>
                </a:solidFill>
                <a:latin typeface="Kozuka Gothic Pro R" pitchFamily="34" charset="-128"/>
                <a:ea typeface="Kozuka Gothic Pro R" pitchFamily="34" charset="-128"/>
              </a:rPr>
              <a:t>GLOBAL WEB STRATEGY</a:t>
            </a:r>
            <a:endParaRPr lang="en-US" sz="4000" dirty="0"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0" y="4130675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sz="2600" dirty="0">
                <a:solidFill>
                  <a:schemeClr val="tx2"/>
                </a:solidFill>
                <a:latin typeface="Kozuka Gothic Pro R" pitchFamily="34" charset="-128"/>
                <a:ea typeface="Kozuka Gothic Pro R" pitchFamily="34" charset="-128"/>
                <a:cs typeface="Arial" charset="0"/>
              </a:rPr>
              <a:t>Global Web Programs</a:t>
            </a:r>
            <a:endParaRPr lang="en-US" sz="2500" dirty="0">
              <a:solidFill>
                <a:schemeClr val="tx2"/>
              </a:solidFill>
              <a:latin typeface="Kozuka Gothic Pro R" pitchFamily="34" charset="-128"/>
              <a:ea typeface="Kozuka Gothic Pro R" pitchFamily="34" charset="-128"/>
              <a:cs typeface="Arial" charset="0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sz="2000" dirty="0" smtClean="0">
                <a:solidFill>
                  <a:schemeClr val="tx2"/>
                </a:solidFill>
                <a:latin typeface="Kozuka Gothic Pro R" pitchFamily="34" charset="-128"/>
                <a:ea typeface="Kozuka Gothic Pro R" pitchFamily="34" charset="-128"/>
                <a:cs typeface="Arial" charset="0"/>
              </a:rPr>
              <a:t>March, 2009</a:t>
            </a:r>
            <a:endParaRPr lang="en-US" dirty="0">
              <a:latin typeface="Kozuka Gothic Pro R" pitchFamily="34" charset="-128"/>
              <a:ea typeface="Kozuka Gothic Pro R" pitchFamily="34" charset="-128"/>
              <a:cs typeface="Arial" charset="0"/>
            </a:endParaRPr>
          </a:p>
        </p:txBody>
      </p:sp>
      <p:sp>
        <p:nvSpPr>
          <p:cNvPr id="3076" name="Line 7"/>
          <p:cNvSpPr>
            <a:spLocks noChangeShapeType="1"/>
          </p:cNvSpPr>
          <p:nvPr/>
        </p:nvSpPr>
        <p:spPr bwMode="auto">
          <a:xfrm>
            <a:off x="2667000" y="3825875"/>
            <a:ext cx="3733800" cy="0"/>
          </a:xfrm>
          <a:prstGeom prst="line">
            <a:avLst/>
          </a:prstGeom>
          <a:noFill/>
          <a:ln w="9525">
            <a:solidFill>
              <a:srgbClr val="00618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077" name="pptlogo background.png" descr="/Volumes/Data/shared/CreativeServices/Marco Samavi/Corp_PPT/pptlogo background.png"/>
          <p:cNvPicPr>
            <a:picLocks noChangeAspect="1"/>
          </p:cNvPicPr>
          <p:nvPr/>
        </p:nvPicPr>
        <p:blipFill>
          <a:blip r:embed="rId2"/>
          <a:srcRect l="19164" t="14441" r="13330" b="60001"/>
          <a:stretch>
            <a:fillRect/>
          </a:stretch>
        </p:blipFill>
        <p:spPr bwMode="auto">
          <a:xfrm>
            <a:off x="1752600" y="990600"/>
            <a:ext cx="6172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ke.jpg"/>
          <p:cNvPicPr>
            <a:picLocks noChangeAspect="1"/>
          </p:cNvPicPr>
          <p:nvPr/>
        </p:nvPicPr>
        <p:blipFill>
          <a:blip r:embed="rId2"/>
          <a:srcRect b="226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tch_sti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0950" y="1023938"/>
            <a:ext cx="15621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457200" y="16764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43600" y="17526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01" name="TextBox 9"/>
          <p:cNvSpPr txBox="1">
            <a:spLocks noChangeArrowheads="1"/>
          </p:cNvSpPr>
          <p:nvPr/>
        </p:nvSpPr>
        <p:spPr bwMode="auto">
          <a:xfrm>
            <a:off x="533400" y="1919288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IDEAS</a:t>
            </a:r>
          </a:p>
        </p:txBody>
      </p:sp>
      <p:sp>
        <p:nvSpPr>
          <p:cNvPr id="4102" name="TextBox 10"/>
          <p:cNvSpPr txBox="1">
            <a:spLocks noChangeArrowheads="1"/>
          </p:cNvSpPr>
          <p:nvPr/>
        </p:nvSpPr>
        <p:spPr bwMode="auto">
          <a:xfrm>
            <a:off x="6019800" y="2009775"/>
            <a:ext cx="2362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ONLINE EXPERIENCE</a:t>
            </a:r>
          </a:p>
        </p:txBody>
      </p:sp>
      <p:sp>
        <p:nvSpPr>
          <p:cNvPr id="4103" name="TextBox 38"/>
          <p:cNvSpPr txBox="1">
            <a:spLocks noChangeArrowheads="1"/>
          </p:cNvSpPr>
          <p:nvPr/>
        </p:nvSpPr>
        <p:spPr bwMode="auto">
          <a:xfrm>
            <a:off x="609600" y="2362200"/>
            <a:ext cx="1905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–"/>
            </a:pPr>
            <a:r>
              <a:rPr lang="en-US" sz="1600"/>
              <a:t> Vision</a:t>
            </a:r>
          </a:p>
          <a:p>
            <a:pPr>
              <a:buFont typeface="Arial" charset="0"/>
              <a:buChar char="–"/>
            </a:pPr>
            <a:r>
              <a:rPr lang="en-US" sz="1600"/>
              <a:t> Strategy</a:t>
            </a:r>
          </a:p>
          <a:p>
            <a:pPr>
              <a:buFont typeface="Arial" charset="0"/>
              <a:buChar char="–"/>
            </a:pPr>
            <a:r>
              <a:rPr lang="en-US" sz="1600"/>
              <a:t> Roadmap</a:t>
            </a:r>
          </a:p>
          <a:p>
            <a:pPr>
              <a:buFont typeface="Arial" charset="0"/>
              <a:buChar char="–"/>
            </a:pPr>
            <a:r>
              <a:rPr lang="en-US" sz="1600"/>
              <a:t> Story</a:t>
            </a:r>
          </a:p>
          <a:p>
            <a:pPr>
              <a:buFont typeface="Arial" charset="0"/>
              <a:buChar char="–"/>
            </a:pPr>
            <a:r>
              <a:rPr lang="en-US" sz="1600"/>
              <a:t> Voice</a:t>
            </a:r>
          </a:p>
          <a:p>
            <a:pPr>
              <a:buFont typeface="Arial" charset="0"/>
              <a:buChar char="–"/>
            </a:pPr>
            <a:r>
              <a:rPr lang="en-US" sz="1600"/>
              <a:t> Brand</a:t>
            </a:r>
          </a:p>
        </p:txBody>
      </p:sp>
      <p:sp>
        <p:nvSpPr>
          <p:cNvPr id="4104" name="TextBox 39"/>
          <p:cNvSpPr txBox="1">
            <a:spLocks noChangeArrowheads="1"/>
          </p:cNvSpPr>
          <p:nvPr/>
        </p:nvSpPr>
        <p:spPr bwMode="auto">
          <a:xfrm>
            <a:off x="6324600" y="2438400"/>
            <a:ext cx="2514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–"/>
            </a:pPr>
            <a:r>
              <a:rPr lang="en-US" sz="1600"/>
              <a:t> .com sites</a:t>
            </a:r>
          </a:p>
          <a:p>
            <a:pPr>
              <a:buFont typeface="Arial" charset="0"/>
              <a:buChar char="–"/>
            </a:pPr>
            <a:r>
              <a:rPr lang="en-US" sz="1600"/>
              <a:t> microsites</a:t>
            </a:r>
          </a:p>
          <a:p>
            <a:pPr>
              <a:buFont typeface="Arial" charset="0"/>
              <a:buChar char="–"/>
            </a:pPr>
            <a:r>
              <a:rPr lang="en-US" sz="1600"/>
              <a:t> online tools</a:t>
            </a:r>
          </a:p>
          <a:p>
            <a:pPr>
              <a:buFont typeface="Arial" charset="0"/>
              <a:buChar char="–"/>
            </a:pPr>
            <a:r>
              <a:rPr lang="en-US" sz="1600"/>
              <a:t> online core functionality</a:t>
            </a:r>
          </a:p>
          <a:p>
            <a:pPr>
              <a:buFont typeface="Arial" charset="0"/>
              <a:buChar char="–"/>
            </a:pPr>
            <a:r>
              <a:rPr lang="en-US" sz="1600"/>
              <a:t> distributor sites</a:t>
            </a:r>
          </a:p>
        </p:txBody>
      </p:sp>
      <p:pic>
        <p:nvPicPr>
          <p:cNvPr id="10" name="Picture 9" descr="nut-bol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1219200"/>
            <a:ext cx="15240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nut-bol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3449250">
            <a:off x="4511675" y="2178051"/>
            <a:ext cx="109537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nut-bol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5063005">
            <a:off x="3582193" y="608807"/>
            <a:ext cx="950913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4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4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4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4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457200" y="16764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43600" y="17526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4" name="TextBox 9"/>
          <p:cNvSpPr txBox="1">
            <a:spLocks noChangeArrowheads="1"/>
          </p:cNvSpPr>
          <p:nvPr/>
        </p:nvSpPr>
        <p:spPr bwMode="auto">
          <a:xfrm>
            <a:off x="533400" y="1919288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IDEAS</a:t>
            </a:r>
          </a:p>
        </p:txBody>
      </p:sp>
      <p:sp>
        <p:nvSpPr>
          <p:cNvPr id="5125" name="TextBox 10"/>
          <p:cNvSpPr txBox="1">
            <a:spLocks noChangeArrowheads="1"/>
          </p:cNvSpPr>
          <p:nvPr/>
        </p:nvSpPr>
        <p:spPr bwMode="auto">
          <a:xfrm>
            <a:off x="6019800" y="2009775"/>
            <a:ext cx="2362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ONLINE EXPERIENCE</a:t>
            </a:r>
          </a:p>
        </p:txBody>
      </p:sp>
      <p:pic>
        <p:nvPicPr>
          <p:cNvPr id="5126" name="Picture 9" descr="nut-bol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1219200"/>
            <a:ext cx="15240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14" descr="nut-bol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3449250">
            <a:off x="4511675" y="2178051"/>
            <a:ext cx="109537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15" descr="nut-bol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5063005">
            <a:off x="3582193" y="608807"/>
            <a:ext cx="950913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Brace 11"/>
          <p:cNvSpPr/>
          <p:nvPr/>
        </p:nvSpPr>
        <p:spPr>
          <a:xfrm rot="16200000">
            <a:off x="4110831" y="-262731"/>
            <a:ext cx="922338" cy="7391400"/>
          </a:xfrm>
          <a:prstGeom prst="rightBrace">
            <a:avLst>
              <a:gd name="adj1" fmla="val 109399"/>
              <a:gd name="adj2" fmla="val 50000"/>
            </a:avLst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2286000" y="5105400"/>
            <a:ext cx="1066800" cy="1066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Code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6019800" y="4495800"/>
            <a:ext cx="990600" cy="990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Web Metrics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3086100" y="4419600"/>
            <a:ext cx="1600200" cy="1600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Development Environment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4305300" y="3657600"/>
            <a:ext cx="1905000" cy="1905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Technical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13" grpId="0" animBg="1"/>
      <p:bldP spid="18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3" descr="simpleplane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533400"/>
            <a:ext cx="518160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Box 11"/>
          <p:cNvSpPr txBox="1">
            <a:spLocks noChangeArrowheads="1"/>
          </p:cNvSpPr>
          <p:nvPr/>
        </p:nvSpPr>
        <p:spPr bwMode="auto">
          <a:xfrm>
            <a:off x="5334000" y="868363"/>
            <a:ext cx="350520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/>
              <a:t>Surface </a:t>
            </a:r>
            <a:r>
              <a:rPr lang="en-US" sz="1600" dirty="0"/>
              <a:t>brings everything together visually: What will the finished product look like?</a:t>
            </a:r>
          </a:p>
          <a:p>
            <a:endParaRPr lang="en-US" sz="1600" b="1" dirty="0"/>
          </a:p>
          <a:p>
            <a:r>
              <a:rPr lang="en-US" sz="1600" b="1" dirty="0"/>
              <a:t>Skeleton </a:t>
            </a:r>
            <a:r>
              <a:rPr lang="en-US" sz="1600" dirty="0"/>
              <a:t>makes structure concrete: What components will enable people to use the site?</a:t>
            </a:r>
          </a:p>
          <a:p>
            <a:endParaRPr lang="en-US" sz="1600" b="1" dirty="0"/>
          </a:p>
          <a:p>
            <a:r>
              <a:rPr lang="en-US" sz="1600" b="1" dirty="0"/>
              <a:t>Structure</a:t>
            </a:r>
            <a:r>
              <a:rPr lang="en-US" sz="1600" dirty="0"/>
              <a:t> gives shape to scope: How will the pieces of the site fit together and behave?</a:t>
            </a:r>
          </a:p>
          <a:p>
            <a:endParaRPr lang="en-US" sz="1600" b="1" dirty="0"/>
          </a:p>
          <a:p>
            <a:r>
              <a:rPr lang="en-US" sz="1600" b="1" dirty="0"/>
              <a:t>Scope</a:t>
            </a:r>
            <a:r>
              <a:rPr lang="en-US" sz="1600" dirty="0"/>
              <a:t> transforms strategy into requirements: What features will the site need to include?</a:t>
            </a:r>
          </a:p>
          <a:p>
            <a:endParaRPr lang="en-US" sz="1600" b="1" dirty="0"/>
          </a:p>
          <a:p>
            <a:r>
              <a:rPr lang="en-US" sz="1600" b="1" dirty="0"/>
              <a:t>Strategy</a:t>
            </a:r>
            <a:r>
              <a:rPr lang="en-US" sz="1600" dirty="0"/>
              <a:t> is where it all begins: What do we want to get out of the site? What do our users want?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647825"/>
            <a:ext cx="39624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714625"/>
            <a:ext cx="39624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iStock_000004489183Small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457200" y="16764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43600" y="17526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01" name="TextBox 9"/>
          <p:cNvSpPr txBox="1">
            <a:spLocks noChangeArrowheads="1"/>
          </p:cNvSpPr>
          <p:nvPr/>
        </p:nvSpPr>
        <p:spPr bwMode="auto">
          <a:xfrm>
            <a:off x="533400" y="1919288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IDEAS</a:t>
            </a:r>
          </a:p>
        </p:txBody>
      </p:sp>
      <p:sp>
        <p:nvSpPr>
          <p:cNvPr id="4102" name="TextBox 10"/>
          <p:cNvSpPr txBox="1">
            <a:spLocks noChangeArrowheads="1"/>
          </p:cNvSpPr>
          <p:nvPr/>
        </p:nvSpPr>
        <p:spPr bwMode="auto">
          <a:xfrm>
            <a:off x="6019800" y="2009775"/>
            <a:ext cx="2362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ONLINE EXPERIENCE</a:t>
            </a:r>
          </a:p>
        </p:txBody>
      </p:sp>
      <p:pic>
        <p:nvPicPr>
          <p:cNvPr id="10" name="Picture 9" descr="nut-bol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1219200"/>
            <a:ext cx="15240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nut-bol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3449250">
            <a:off x="4511675" y="2178051"/>
            <a:ext cx="109537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nut-bol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5063005">
            <a:off x="3582193" y="608807"/>
            <a:ext cx="950913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Brace 11"/>
          <p:cNvSpPr/>
          <p:nvPr/>
        </p:nvSpPr>
        <p:spPr>
          <a:xfrm rot="16200000">
            <a:off x="4110831" y="-262731"/>
            <a:ext cx="922338" cy="7391400"/>
          </a:xfrm>
          <a:prstGeom prst="rightBrace">
            <a:avLst>
              <a:gd name="adj1" fmla="val 109399"/>
              <a:gd name="adj2" fmla="val 50000"/>
            </a:avLst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2286000" y="5105400"/>
            <a:ext cx="1066800" cy="1066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Code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6019800" y="4495800"/>
            <a:ext cx="990600" cy="990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Web Metrics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3086100" y="4419600"/>
            <a:ext cx="1600200" cy="1600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Development Environment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4305300" y="3657600"/>
            <a:ext cx="1905000" cy="1905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Technical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decel="10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101" grpId="0"/>
      <p:bldP spid="4102" grpId="0"/>
      <p:bldP spid="12" grpId="0" animBg="1"/>
      <p:bldP spid="19" grpId="0" animBg="1"/>
      <p:bldP spid="13" grpId="0" animBg="1"/>
      <p:bldP spid="18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 descr="engin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28600"/>
            <a:ext cx="3200400" cy="256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457200" y="16764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43600" y="17526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97" name="TextBox 9"/>
          <p:cNvSpPr txBox="1">
            <a:spLocks noChangeArrowheads="1"/>
          </p:cNvSpPr>
          <p:nvPr/>
        </p:nvSpPr>
        <p:spPr bwMode="auto">
          <a:xfrm>
            <a:off x="533400" y="1919288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IDEAS</a:t>
            </a:r>
          </a:p>
        </p:txBody>
      </p:sp>
      <p:sp>
        <p:nvSpPr>
          <p:cNvPr id="8198" name="TextBox 10"/>
          <p:cNvSpPr txBox="1">
            <a:spLocks noChangeArrowheads="1"/>
          </p:cNvSpPr>
          <p:nvPr/>
        </p:nvSpPr>
        <p:spPr bwMode="auto">
          <a:xfrm>
            <a:off x="6019800" y="2009775"/>
            <a:ext cx="2362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ONLINE EXPERIENCE</a:t>
            </a:r>
          </a:p>
        </p:txBody>
      </p:sp>
      <p:sp>
        <p:nvSpPr>
          <p:cNvPr id="4103" name="TextBox 38"/>
          <p:cNvSpPr txBox="1">
            <a:spLocks noChangeArrowheads="1"/>
          </p:cNvSpPr>
          <p:nvPr/>
        </p:nvSpPr>
        <p:spPr bwMode="auto">
          <a:xfrm>
            <a:off x="609600" y="2362200"/>
            <a:ext cx="1905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–"/>
            </a:pPr>
            <a:r>
              <a:rPr lang="en-US" sz="1600"/>
              <a:t> Vision</a:t>
            </a:r>
          </a:p>
          <a:p>
            <a:pPr>
              <a:buFont typeface="Arial" charset="0"/>
              <a:buChar char="–"/>
            </a:pPr>
            <a:r>
              <a:rPr lang="en-US" sz="1600"/>
              <a:t> Strategy</a:t>
            </a:r>
          </a:p>
          <a:p>
            <a:pPr>
              <a:buFont typeface="Arial" charset="0"/>
              <a:buChar char="–"/>
            </a:pPr>
            <a:r>
              <a:rPr lang="en-US" sz="1600"/>
              <a:t> Roadmap</a:t>
            </a:r>
          </a:p>
          <a:p>
            <a:pPr>
              <a:buFont typeface="Arial" charset="0"/>
              <a:buChar char="–"/>
            </a:pPr>
            <a:r>
              <a:rPr lang="en-US" sz="1600"/>
              <a:t> Story</a:t>
            </a:r>
          </a:p>
          <a:p>
            <a:pPr>
              <a:buFont typeface="Arial" charset="0"/>
              <a:buChar char="–"/>
            </a:pPr>
            <a:r>
              <a:rPr lang="en-US" sz="1600"/>
              <a:t> Voice</a:t>
            </a:r>
          </a:p>
          <a:p>
            <a:pPr>
              <a:buFont typeface="Arial" charset="0"/>
              <a:buChar char="–"/>
            </a:pPr>
            <a:r>
              <a:rPr lang="en-US" sz="1600"/>
              <a:t> Brand</a:t>
            </a:r>
          </a:p>
        </p:txBody>
      </p:sp>
      <p:sp>
        <p:nvSpPr>
          <p:cNvPr id="4104" name="TextBox 39"/>
          <p:cNvSpPr txBox="1">
            <a:spLocks noChangeArrowheads="1"/>
          </p:cNvSpPr>
          <p:nvPr/>
        </p:nvSpPr>
        <p:spPr bwMode="auto">
          <a:xfrm>
            <a:off x="6324600" y="2438400"/>
            <a:ext cx="2514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–"/>
            </a:pPr>
            <a:r>
              <a:rPr lang="en-US" sz="1600"/>
              <a:t> .com sites</a:t>
            </a:r>
          </a:p>
          <a:p>
            <a:pPr>
              <a:buFont typeface="Arial" charset="0"/>
              <a:buChar char="–"/>
            </a:pPr>
            <a:r>
              <a:rPr lang="en-US" sz="1600"/>
              <a:t> microsites</a:t>
            </a:r>
          </a:p>
          <a:p>
            <a:pPr>
              <a:buFont typeface="Arial" charset="0"/>
              <a:buChar char="–"/>
            </a:pPr>
            <a:r>
              <a:rPr lang="en-US" sz="1600"/>
              <a:t> online tools</a:t>
            </a:r>
          </a:p>
          <a:p>
            <a:pPr>
              <a:buFont typeface="Arial" charset="0"/>
              <a:buChar char="–"/>
            </a:pPr>
            <a:r>
              <a:rPr lang="en-US" sz="1600"/>
              <a:t> online core functionality</a:t>
            </a:r>
          </a:p>
          <a:p>
            <a:pPr>
              <a:buFont typeface="Arial" charset="0"/>
              <a:buChar char="–"/>
            </a:pPr>
            <a:r>
              <a:rPr lang="en-US" sz="1600"/>
              <a:t> distributor sites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  <p:bldP spid="410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6" descr="engin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28600"/>
            <a:ext cx="3200400" cy="256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457200" y="16764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43600" y="1752600"/>
            <a:ext cx="2895600" cy="838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533400" y="1919288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IDEAS</a:t>
            </a: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 bwMode="auto">
          <a:xfrm>
            <a:off x="6019800" y="2009775"/>
            <a:ext cx="2362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ONLINE EXPERIENCE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3886200" y="5638800"/>
            <a:ext cx="990600" cy="990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IA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4419600" y="4876800"/>
            <a:ext cx="990600" cy="990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/>
              <a:t>IxD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 bwMode="auto">
          <a:xfrm>
            <a:off x="6629400" y="5181600"/>
            <a:ext cx="990600" cy="990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Web Metrics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438400" y="5181600"/>
            <a:ext cx="1524000" cy="152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Online Editorial Content Facilitation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5334000" y="4495800"/>
            <a:ext cx="1524000" cy="152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User Experience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524000" y="4114800"/>
            <a:ext cx="990600" cy="990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Web Digital Asset Mgmt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2286000" y="3352800"/>
            <a:ext cx="1905000" cy="1905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Web Content Management System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4110831" y="-499268"/>
            <a:ext cx="922337" cy="7391400"/>
          </a:xfrm>
          <a:prstGeom prst="rightBrace">
            <a:avLst>
              <a:gd name="adj1" fmla="val 109399"/>
              <a:gd name="adj2" fmla="val 50000"/>
            </a:avLst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75057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Kozuka Gothic Pro R" pitchFamily="34" charset="-128"/>
                <a:ea typeface="Kozuka Gothic Pro R" pitchFamily="34" charset="-128"/>
              </a:rPr>
              <a:t>The Strategy</a:t>
            </a:r>
            <a:endParaRPr lang="en-US" sz="4000" dirty="0">
              <a:solidFill>
                <a:schemeClr val="bg1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asis-blu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0"/>
            <a:ext cx="10410626" cy="6858000"/>
          </a:xfrm>
          <a:prstGeom prst="rect">
            <a:avLst/>
          </a:prstGeom>
        </p:spPr>
      </p:pic>
      <p:pic>
        <p:nvPicPr>
          <p:cNvPr id="7" name="Picture 6" descr="Oasis-small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26" y="0"/>
            <a:ext cx="10410626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4549676"/>
            <a:ext cx="9067800" cy="1815882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Kozuka Gothic Pro R" pitchFamily="34" charset="-128"/>
                <a:ea typeface="Kozuka Gothic Pro R" pitchFamily="34" charset="-128"/>
              </a:rPr>
              <a:t>Focus our internet investments by developing a global internet strategy that will support business growth by increasing sponsor rate, reducing lapse rate and increasing order volume.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75057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Kozuka Gothic Pro R" pitchFamily="34" charset="-128"/>
                <a:ea typeface="Kozuka Gothic Pro R" pitchFamily="34" charset="-128"/>
              </a:rPr>
              <a:t>Start at the Beginning</a:t>
            </a:r>
            <a:endParaRPr lang="en-US" sz="4000" dirty="0">
              <a:solidFill>
                <a:schemeClr val="bg1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g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722674"/>
            <a:ext cx="5486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Kozuka Gothic Pro R" pitchFamily="34" charset="-128"/>
                <a:ea typeface="Kozuka Gothic Pro R" pitchFamily="34" charset="-128"/>
              </a:rPr>
              <a:t>To improve and enhance communication with our distributors.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V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760565" cy="7086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114800"/>
            <a:ext cx="5943600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Kozuka Gothic Pro R" pitchFamily="34" charset="-128"/>
                <a:ea typeface="Kozuka Gothic Pro R" pitchFamily="34" charset="-128"/>
              </a:rPr>
              <a:t>To drive sales through a cost-effective channel.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d_do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0"/>
            <a:ext cx="1030520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6200" y="1981200"/>
            <a:ext cx="52578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Kozuka Gothic Pro R" pitchFamily="34" charset="-128"/>
                <a:ea typeface="Kozuka Gothic Pro R" pitchFamily="34" charset="-128"/>
              </a:rPr>
              <a:t>Leverage the internet</a:t>
            </a:r>
            <a:endParaRPr lang="en-US" sz="3600" dirty="0">
              <a:solidFill>
                <a:schemeClr val="bg1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yse.jpg"/>
          <p:cNvPicPr>
            <a:picLocks noChangeAspect="1"/>
          </p:cNvPicPr>
          <p:nvPr/>
        </p:nvPicPr>
        <p:blipFill>
          <a:blip r:embed="rId2"/>
          <a:srcRect l="25833" r="25833"/>
          <a:stretch>
            <a:fillRect/>
          </a:stretch>
        </p:blipFill>
        <p:spPr>
          <a:xfrm>
            <a:off x="5410200" y="0"/>
            <a:ext cx="4419600" cy="6858000"/>
          </a:xfrm>
          <a:prstGeom prst="rect">
            <a:avLst/>
          </a:prstGeom>
        </p:spPr>
      </p:pic>
      <p:pic>
        <p:nvPicPr>
          <p:cNvPr id="4" name="Picture 3" descr="3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-152400"/>
            <a:ext cx="5059052" cy="7010400"/>
          </a:xfrm>
          <a:prstGeom prst="rect">
            <a:avLst/>
          </a:prstGeom>
        </p:spPr>
      </p:pic>
      <p:pic>
        <p:nvPicPr>
          <p:cNvPr id="5" name="Picture 4" descr="home-depot.jpg"/>
          <p:cNvPicPr>
            <a:picLocks noChangeAspect="1"/>
          </p:cNvPicPr>
          <p:nvPr/>
        </p:nvPicPr>
        <p:blipFill>
          <a:blip r:embed="rId4"/>
          <a:srcRect l="4683" r="25066"/>
          <a:stretch>
            <a:fillRect/>
          </a:stretch>
        </p:blipFill>
        <p:spPr>
          <a:xfrm>
            <a:off x="2667000" y="-152400"/>
            <a:ext cx="3429000" cy="7010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rot="5400000">
            <a:off x="-838200" y="3352800"/>
            <a:ext cx="7010400" cy="1588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591594" y="3352006"/>
            <a:ext cx="7010400" cy="1588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85800"/>
          </a:xfrm>
        </p:spPr>
        <p:txBody>
          <a:bodyPr/>
          <a:lstStyle/>
          <a:p>
            <a:r>
              <a:rPr lang="en-US" sz="3600" dirty="0" smtClean="0">
                <a:latin typeface="Kozuka Gothic Pro R" pitchFamily="34" charset="-128"/>
                <a:ea typeface="Kozuka Gothic Pro R" pitchFamily="34" charset="-128"/>
              </a:rPr>
              <a:t>Corporate and Market Web Structure</a:t>
            </a:r>
            <a:endParaRPr lang="en-US" sz="3600" dirty="0"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1975" y="1676400"/>
            <a:ext cx="1190625" cy="1190625"/>
            <a:chOff x="152400" y="2286000"/>
            <a:chExt cx="1190625" cy="1190625"/>
          </a:xfrm>
        </p:grpSpPr>
        <p:pic>
          <p:nvPicPr>
            <p:cNvPr id="8" name="Picture 7" descr="blue_circl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286000"/>
              <a:ext cx="1190625" cy="11906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8125" y="2657475"/>
              <a:ext cx="9906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NSE 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Homepage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18335" y="1676400"/>
            <a:ext cx="1190625" cy="1190625"/>
            <a:chOff x="152400" y="2286000"/>
            <a:chExt cx="1190625" cy="1190625"/>
          </a:xfrm>
        </p:grpSpPr>
        <p:pic>
          <p:nvPicPr>
            <p:cNvPr id="11" name="Picture 10" descr="blue_circl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286000"/>
              <a:ext cx="1190625" cy="11906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8125" y="2657475"/>
              <a:ext cx="9906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Nu Skin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Homepage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74695" y="1676400"/>
            <a:ext cx="1190625" cy="1190625"/>
            <a:chOff x="152400" y="2286000"/>
            <a:chExt cx="1190625" cy="1190625"/>
          </a:xfrm>
        </p:grpSpPr>
        <p:pic>
          <p:nvPicPr>
            <p:cNvPr id="14" name="Picture 13" descr="blue_circl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286000"/>
              <a:ext cx="1190625" cy="119062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8125" y="2657475"/>
              <a:ext cx="9906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bg1"/>
                  </a:solidFill>
                </a:rPr>
                <a:t>Pharmanex</a:t>
              </a:r>
              <a:endParaRPr lang="en-US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Homepage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31055" y="1676400"/>
            <a:ext cx="1190625" cy="1190625"/>
            <a:chOff x="152400" y="2286000"/>
            <a:chExt cx="1190625" cy="1190625"/>
          </a:xfrm>
        </p:grpSpPr>
        <p:pic>
          <p:nvPicPr>
            <p:cNvPr id="17" name="Picture 16" descr="blue_circl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286000"/>
              <a:ext cx="1190625" cy="119062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38125" y="2657475"/>
              <a:ext cx="9906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Big Planet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Homepage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87415" y="1676400"/>
            <a:ext cx="1190625" cy="1190625"/>
            <a:chOff x="152400" y="2286000"/>
            <a:chExt cx="1190625" cy="1190625"/>
          </a:xfrm>
        </p:grpSpPr>
        <p:pic>
          <p:nvPicPr>
            <p:cNvPr id="20" name="Picture 19" descr="blue_circl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286000"/>
              <a:ext cx="1190625" cy="119062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38125" y="2657475"/>
              <a:ext cx="9906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NTC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Homepage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43775" y="1676400"/>
            <a:ext cx="1190625" cy="1190625"/>
            <a:chOff x="152400" y="2286000"/>
            <a:chExt cx="1190625" cy="1190625"/>
          </a:xfrm>
        </p:grpSpPr>
        <p:pic>
          <p:nvPicPr>
            <p:cNvPr id="23" name="Picture 22" descr="blue_circl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286000"/>
              <a:ext cx="1190625" cy="119062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38125" y="2657475"/>
              <a:ext cx="9906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FFG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Homepage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714500" y="3362325"/>
            <a:ext cx="5715000" cy="2581275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Market websites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260 websites (driven by language and  brand division)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5 global technical architecture platforms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Code variations – leads to complexity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No enterprise content management system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Business processes are not aligned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75057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Kozuka Gothic Pro R" pitchFamily="34" charset="-128"/>
                <a:ea typeface="Kozuka Gothic Pro R" pitchFamily="34" charset="-128"/>
              </a:rPr>
              <a:t>What’s the problem?</a:t>
            </a:r>
            <a:endParaRPr lang="en-US" sz="4000" dirty="0">
              <a:solidFill>
                <a:schemeClr val="bg1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tock_000004481810Small.jpg"/>
          <p:cNvPicPr>
            <a:picLocks noChangeAspect="1"/>
          </p:cNvPicPr>
          <p:nvPr/>
        </p:nvPicPr>
        <p:blipFill>
          <a:blip r:embed="rId2"/>
          <a:srcRect l="22828"/>
          <a:stretch>
            <a:fillRect/>
          </a:stretch>
        </p:blipFill>
        <p:spPr>
          <a:xfrm>
            <a:off x="0" y="0"/>
            <a:ext cx="79855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52400"/>
            <a:ext cx="6096000" cy="3200400"/>
          </a:xfrm>
        </p:spPr>
        <p:txBody>
          <a:bodyPr/>
          <a:lstStyle/>
          <a:p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Complex system of URLs and functionality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Difficult to search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  <p:pic>
        <p:nvPicPr>
          <p:cNvPr id="3" name="Picture 2" descr="iStock_000005575454Small.jpg"/>
          <p:cNvPicPr>
            <a:picLocks noChangeAspect="1"/>
          </p:cNvPicPr>
          <p:nvPr/>
        </p:nvPicPr>
        <p:blipFill>
          <a:blip r:embed="rId2"/>
          <a:srcRect b="20036"/>
          <a:stretch>
            <a:fillRect/>
          </a:stretch>
        </p:blipFill>
        <p:spPr>
          <a:xfrm>
            <a:off x="0" y="1991970"/>
            <a:ext cx="9144000" cy="4866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tock_000006921316Small.jpg"/>
          <p:cNvPicPr>
            <a:picLocks noChangeAspect="1"/>
          </p:cNvPicPr>
          <p:nvPr/>
        </p:nvPicPr>
        <p:blipFill>
          <a:blip r:embed="rId2"/>
          <a:srcRect l="16618" b="2174"/>
          <a:stretch>
            <a:fillRect/>
          </a:stretch>
        </p:blipFill>
        <p:spPr>
          <a:xfrm>
            <a:off x="0" y="-152400"/>
            <a:ext cx="9144000" cy="7130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838200"/>
            <a:ext cx="3886200" cy="41148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Kozuka Gothic Pro R" pitchFamily="34" charset="-128"/>
                <a:ea typeface="Kozuka Gothic Pro R" pitchFamily="34" charset="-128"/>
              </a:rPr>
              <a:t>Navigation is difficult and inconsistent</a:t>
            </a:r>
            <a:endParaRPr lang="en-US" dirty="0">
              <a:solidFill>
                <a:schemeClr val="bg1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05227801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2429"/>
            <a:ext cx="9906000" cy="9431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5029200" cy="2286000"/>
          </a:xfrm>
        </p:spPr>
        <p:txBody>
          <a:bodyPr/>
          <a:lstStyle/>
          <a:p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Loss in confidence in order handling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s_cor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3733800" cy="39938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 descr="ns_cor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64" y="0"/>
            <a:ext cx="641147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px_cor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67" y="533400"/>
            <a:ext cx="3769233" cy="40317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px_cor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264" y="0"/>
            <a:ext cx="641147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 descr="bp_cor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1057786"/>
            <a:ext cx="4452938" cy="40476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bp_cor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" y="4762"/>
            <a:ext cx="7534275" cy="68484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ntc_cor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588" y="1447800"/>
            <a:ext cx="4528412" cy="42078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ntc_cor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88" y="0"/>
            <a:ext cx="738042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ff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122" y="2057400"/>
            <a:ext cx="4259878" cy="4191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ff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645" y="0"/>
            <a:ext cx="6970710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 descr="ns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6888" y="2709885"/>
            <a:ext cx="3860912" cy="40719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ns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688" y="0"/>
            <a:ext cx="650262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s-oranges.jpg"/>
          <p:cNvPicPr>
            <a:picLocks noChangeAspect="1"/>
          </p:cNvPicPr>
          <p:nvPr/>
        </p:nvPicPr>
        <p:blipFill>
          <a:blip r:embed="rId2"/>
          <a:srcRect b="18438"/>
          <a:stretch>
            <a:fillRect/>
          </a:stretch>
        </p:blipFill>
        <p:spPr>
          <a:xfrm>
            <a:off x="0" y="1905000"/>
            <a:ext cx="9144000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Inconsistent overall user experience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tock_000007101470Mediu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2778825"/>
            <a:ext cx="5714999" cy="4080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Distributor web pages not connected to overall web strategy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ofpai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4724400" cy="4191000"/>
          </a:xfrm>
        </p:spPr>
        <p:txBody>
          <a:bodyPr/>
          <a:lstStyle/>
          <a:p>
            <a:pPr algn="l"/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The web can only take so many </a:t>
            </a:r>
            <a:br>
              <a:rPr lang="en-US" dirty="0" smtClean="0">
                <a:latin typeface="Kozuka Gothic Pro R" pitchFamily="34" charset="-128"/>
                <a:ea typeface="Kozuka Gothic Pro R" pitchFamily="34" charset="-128"/>
              </a:rPr>
            </a:br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layers of “paint”.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/>
          <p:cNvCxnSpPr/>
          <p:nvPr/>
        </p:nvCxnSpPr>
        <p:spPr>
          <a:xfrm rot="16200000">
            <a:off x="7560539" y="2059150"/>
            <a:ext cx="362511" cy="5483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" y="5257800"/>
            <a:ext cx="5715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Market websites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260 websites (driven by language and  brand division)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1225" y="29526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Select country and language</a:t>
            </a:r>
            <a:endParaRPr lang="en-US" sz="1000" dirty="0"/>
          </a:p>
        </p:txBody>
      </p:sp>
      <p:cxnSp>
        <p:nvCxnSpPr>
          <p:cNvPr id="28" name="Straight Arrow Connector 27"/>
          <p:cNvCxnSpPr/>
          <p:nvPr/>
        </p:nvCxnSpPr>
        <p:spPr>
          <a:xfrm rot="5400000">
            <a:off x="2513806" y="2818606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2515394" y="3505200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1000" y="3886200"/>
            <a:ext cx="167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Market homepages use same design as www.nuskin.com</a:t>
            </a:r>
            <a:endParaRPr lang="en-US" sz="1000" dirty="0"/>
          </a:p>
        </p:txBody>
      </p:sp>
      <p:cxnSp>
        <p:nvCxnSpPr>
          <p:cNvPr id="51" name="Straight Arrow Connector 50"/>
          <p:cNvCxnSpPr/>
          <p:nvPr/>
        </p:nvCxnSpPr>
        <p:spPr>
          <a:xfrm rot="5400000" flipH="1" flipV="1">
            <a:off x="2477294" y="5066506"/>
            <a:ext cx="381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4648200" y="2514600"/>
            <a:ext cx="4191000" cy="2667000"/>
          </a:xfrm>
          <a:prstGeom prst="round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GWP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429000" y="4114800"/>
            <a:ext cx="990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05200" y="3733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Lead Generator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181600" y="3276600"/>
            <a:ext cx="990600" cy="1524000"/>
          </a:xfrm>
          <a:prstGeom prst="roundRect">
            <a:avLst/>
          </a:prstGeom>
          <a:solidFill>
            <a:srgbClr val="EDEEB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sng" dirty="0" smtClean="0">
                <a:solidFill>
                  <a:schemeClr val="tx1"/>
                </a:solidFill>
              </a:rPr>
              <a:t>Prospect</a:t>
            </a:r>
          </a:p>
          <a:p>
            <a:pPr algn="ctr"/>
            <a:endParaRPr lang="en-US" sz="1000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Sign-up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Shop</a:t>
            </a:r>
            <a:r>
              <a:rPr lang="en-US" sz="1000" u="sng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Setup GWP</a:t>
            </a:r>
          </a:p>
          <a:p>
            <a:pPr algn="ctr"/>
            <a:endParaRPr lang="en-US" sz="1000" dirty="0"/>
          </a:p>
        </p:txBody>
      </p:sp>
      <p:sp>
        <p:nvSpPr>
          <p:cNvPr id="58" name="Rounded Rectangle 57"/>
          <p:cNvSpPr/>
          <p:nvPr/>
        </p:nvSpPr>
        <p:spPr>
          <a:xfrm>
            <a:off x="6248400" y="3276600"/>
            <a:ext cx="990600" cy="1524000"/>
          </a:xfrm>
          <a:prstGeom prst="roundRect">
            <a:avLst/>
          </a:prstGeom>
          <a:solidFill>
            <a:srgbClr val="F1C0AD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sng" dirty="0" smtClean="0">
                <a:solidFill>
                  <a:schemeClr val="tx1"/>
                </a:solidFill>
              </a:rPr>
              <a:t> Customer</a:t>
            </a:r>
          </a:p>
          <a:p>
            <a:pPr algn="ctr"/>
            <a:endParaRPr lang="en-US" sz="1000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Sign-up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Shop</a:t>
            </a:r>
            <a:r>
              <a:rPr lang="en-US" sz="1000" u="sng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endParaRPr lang="en-US" sz="1000" dirty="0"/>
          </a:p>
        </p:txBody>
      </p:sp>
      <p:sp>
        <p:nvSpPr>
          <p:cNvPr id="59" name="Rounded Rectangle 58"/>
          <p:cNvSpPr/>
          <p:nvPr/>
        </p:nvSpPr>
        <p:spPr>
          <a:xfrm>
            <a:off x="7315200" y="3276600"/>
            <a:ext cx="990600" cy="1524000"/>
          </a:xfrm>
          <a:prstGeom prst="roundRect">
            <a:avLst/>
          </a:prstGeom>
          <a:solidFill>
            <a:srgbClr val="B2F1AD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sng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00" u="sng" dirty="0" smtClean="0">
                <a:solidFill>
                  <a:schemeClr val="tx1"/>
                </a:solidFill>
              </a:rPr>
              <a:t>Owner/ </a:t>
            </a:r>
            <a:r>
              <a:rPr lang="en-US" sz="1000" u="sng" dirty="0" err="1" smtClean="0">
                <a:solidFill>
                  <a:schemeClr val="tx1"/>
                </a:solidFill>
              </a:rPr>
              <a:t>Downline</a:t>
            </a:r>
            <a:endParaRPr lang="en-US" sz="1000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1000" u="sng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My Office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V&amp;G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Shop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Market Information</a:t>
            </a:r>
          </a:p>
          <a:p>
            <a:pPr algn="ctr"/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endParaRPr lang="en-US" sz="1000" dirty="0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7545550" y="1916836"/>
            <a:ext cx="362511" cy="5483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The Solution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2076450" y="1409700"/>
            <a:ext cx="1190625" cy="1190625"/>
            <a:chOff x="152400" y="2286000"/>
            <a:chExt cx="1190625" cy="1190625"/>
          </a:xfrm>
        </p:grpSpPr>
        <p:pic>
          <p:nvPicPr>
            <p:cNvPr id="23" name="Picture 22" descr="blue_circl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286000"/>
              <a:ext cx="1190625" cy="119062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38125" y="2657475"/>
              <a:ext cx="9906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Nu Skin 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Homepage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4"/>
          <p:cNvGrpSpPr/>
          <p:nvPr/>
        </p:nvGrpSpPr>
        <p:grpSpPr>
          <a:xfrm>
            <a:off x="2076450" y="3686175"/>
            <a:ext cx="1190625" cy="1190625"/>
            <a:chOff x="152400" y="2286000"/>
            <a:chExt cx="1190625" cy="1190625"/>
          </a:xfrm>
        </p:grpSpPr>
        <p:pic>
          <p:nvPicPr>
            <p:cNvPr id="27" name="Picture 26" descr="blue_circl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286000"/>
              <a:ext cx="1190625" cy="119062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19075" y="2507159"/>
              <a:ext cx="1057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Market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Homepages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(260 drops to 87)</a:t>
              </a:r>
            </a:p>
          </p:txBody>
        </p:sp>
      </p:grpSp>
      <p:grpSp>
        <p:nvGrpSpPr>
          <p:cNvPr id="4" name="Group 36"/>
          <p:cNvGrpSpPr/>
          <p:nvPr/>
        </p:nvGrpSpPr>
        <p:grpSpPr>
          <a:xfrm>
            <a:off x="7696200" y="990600"/>
            <a:ext cx="1188720" cy="1188720"/>
            <a:chOff x="3505200" y="1371600"/>
            <a:chExt cx="1188720" cy="1188720"/>
          </a:xfrm>
        </p:grpSpPr>
        <p:pic>
          <p:nvPicPr>
            <p:cNvPr id="35" name="Picture 34" descr="purp_circle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5200" y="1371600"/>
              <a:ext cx="1188720" cy="118872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590925" y="1824365"/>
              <a:ext cx="990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bg1"/>
                  </a:solidFill>
                </a:rPr>
                <a:t>Microsites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6" grpId="0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06323478Medium.jpg"/>
          <p:cNvPicPr>
            <a:picLocks noChangeAspect="1"/>
          </p:cNvPicPr>
          <p:nvPr/>
        </p:nvPicPr>
        <p:blipFill>
          <a:blip r:embed="rId2">
            <a:lum bright="10000"/>
          </a:blip>
          <a:srcRect t="11297" r="32178" b="28894"/>
          <a:stretch>
            <a:fillRect/>
          </a:stretch>
        </p:blipFill>
        <p:spPr>
          <a:xfrm>
            <a:off x="1981200" y="0"/>
            <a:ext cx="71628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533400"/>
            <a:ext cx="5257800" cy="4114800"/>
          </a:xfrm>
        </p:spPr>
        <p:txBody>
          <a:bodyPr/>
          <a:lstStyle/>
          <a:p>
            <a:pPr algn="l"/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Simplify the online experience by reducing web properties.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ro_01.jpg"/>
          <p:cNvPicPr>
            <a:picLocks noChangeAspect="1"/>
          </p:cNvPicPr>
          <p:nvPr/>
        </p:nvPicPr>
        <p:blipFill>
          <a:blip r:embed="rId2"/>
          <a:srcRect t="13506" b="36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2209800"/>
          </a:xfrm>
        </p:spPr>
        <p:txBody>
          <a:bodyPr/>
          <a:lstStyle/>
          <a:p>
            <a:pPr algn="l"/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Communicate a strong, compelling opportunity and product story.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4648200" cy="5867400"/>
          </a:xfrm>
        </p:spPr>
        <p:txBody>
          <a:bodyPr/>
          <a:lstStyle/>
          <a:p>
            <a:pPr algn="l"/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Increase resource efficiency within IT with improved and consolidated systems.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anes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4495800" cy="4648200"/>
          </a:xfrm>
        </p:spPr>
        <p:txBody>
          <a:bodyPr/>
          <a:lstStyle/>
          <a:p>
            <a:pPr algn="l"/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Maximize the effectiveness of aligned business programs.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ffere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4724400" cy="4191000"/>
          </a:xfrm>
        </p:spPr>
        <p:txBody>
          <a:bodyPr/>
          <a:lstStyle/>
          <a:p>
            <a:pPr algn="l"/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Differentiate ourselves from the competition.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-ca_redesign_pl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22" y="0"/>
            <a:ext cx="7565957" cy="67699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rp_pro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89" y="0"/>
            <a:ext cx="551102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5"/>
          <p:cNvSpPr txBox="1">
            <a:spLocks noChangeArrowheads="1"/>
          </p:cNvSpPr>
          <p:nvPr/>
        </p:nvSpPr>
        <p:spPr bwMode="auto">
          <a:xfrm>
            <a:off x="0" y="2651125"/>
            <a:ext cx="91440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5000" kern="1200">
                <a:solidFill>
                  <a:srgbClr val="006181"/>
                </a:solidFill>
                <a:latin typeface="Arial" charset="0"/>
                <a:cs typeface="+mn-cs"/>
              </a:rPr>
              <a:t>THANK YOU</a:t>
            </a:r>
            <a:endParaRPr lang="en-US" kern="120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16387" name="Picture 9" descr="Cover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e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10972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5486400" cy="6629400"/>
          </a:xfrm>
        </p:spPr>
        <p:txBody>
          <a:bodyPr/>
          <a:lstStyle/>
          <a:p>
            <a:pPr algn="l"/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Increase sales and value by funneling </a:t>
            </a:r>
            <a:r>
              <a:rPr lang="en-US" dirty="0" err="1" smtClean="0">
                <a:latin typeface="Kozuka Gothic Pro R" pitchFamily="34" charset="-128"/>
                <a:ea typeface="Kozuka Gothic Pro R" pitchFamily="34" charset="-128"/>
              </a:rPr>
              <a:t>eCommerce</a:t>
            </a:r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, </a:t>
            </a:r>
            <a:r>
              <a:rPr lang="en-US" dirty="0" err="1" smtClean="0">
                <a:latin typeface="Kozuka Gothic Pro R" pitchFamily="34" charset="-128"/>
                <a:ea typeface="Kozuka Gothic Pro R" pitchFamily="34" charset="-128"/>
              </a:rPr>
              <a:t>MyOffice</a:t>
            </a:r>
            <a:r>
              <a:rPr lang="en-US" dirty="0" smtClean="0">
                <a:latin typeface="Kozuka Gothic Pro R" pitchFamily="34" charset="-128"/>
                <a:ea typeface="Kozuka Gothic Pro R" pitchFamily="34" charset="-128"/>
              </a:rPr>
              <a:t>, and sponsoring functions to GWP.</a:t>
            </a:r>
            <a:endParaRPr lang="en-US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pic>
        <p:nvPicPr>
          <p:cNvPr id="4" name="Picture 3" descr="tile_timel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5400"/>
            <a:ext cx="6143625" cy="479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/>
          <a:lstStyle/>
          <a:p>
            <a:r>
              <a:rPr lang="en-US" sz="3200" b="1" dirty="0" smtClean="0"/>
              <a:t>POTENTIAL AUDIENCES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46237"/>
            <a:ext cx="7391400" cy="4525963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Distributors (as defined by segmentation)</a:t>
            </a:r>
          </a:p>
          <a:p>
            <a:pPr lvl="1"/>
            <a:r>
              <a:rPr lang="en-US" sz="2400" dirty="0" smtClean="0">
                <a:latin typeface="+mj-lt"/>
              </a:rPr>
              <a:t>Leaders  (Gold and above)</a:t>
            </a:r>
          </a:p>
          <a:p>
            <a:pPr lvl="1"/>
            <a:r>
              <a:rPr lang="en-US" sz="2400" dirty="0" smtClean="0">
                <a:latin typeface="+mj-lt"/>
              </a:rPr>
              <a:t>New recruits (LOI and above)</a:t>
            </a:r>
          </a:p>
          <a:p>
            <a:pPr lvl="1"/>
            <a:r>
              <a:rPr lang="en-US" sz="2400" dirty="0" smtClean="0">
                <a:latin typeface="+mj-lt"/>
              </a:rPr>
              <a:t>Prospects</a:t>
            </a:r>
          </a:p>
          <a:p>
            <a:r>
              <a:rPr lang="en-US" sz="2400" dirty="0" smtClean="0">
                <a:latin typeface="+mj-lt"/>
              </a:rPr>
              <a:t>Customers</a:t>
            </a:r>
          </a:p>
          <a:p>
            <a:pPr lvl="1"/>
            <a:r>
              <a:rPr lang="en-US" sz="2400" dirty="0" smtClean="0">
                <a:latin typeface="+mj-lt"/>
              </a:rPr>
              <a:t>Preferred</a:t>
            </a:r>
          </a:p>
          <a:p>
            <a:pPr lvl="1"/>
            <a:r>
              <a:rPr lang="en-US" sz="2400" dirty="0" smtClean="0">
                <a:latin typeface="+mj-lt"/>
              </a:rPr>
              <a:t>Retail</a:t>
            </a:r>
          </a:p>
          <a:p>
            <a:r>
              <a:rPr lang="en-US" sz="2400" dirty="0" smtClean="0">
                <a:latin typeface="+mj-lt"/>
              </a:rPr>
              <a:t>Media/Investors</a:t>
            </a:r>
          </a:p>
          <a:p>
            <a:pPr lvl="1">
              <a:buNone/>
            </a:pPr>
            <a:r>
              <a:rPr lang="en-US" sz="2400" dirty="0" smtClean="0">
                <a:latin typeface="+mj-lt"/>
              </a:rPr>
              <a:t>			</a:t>
            </a:r>
          </a:p>
          <a:p>
            <a:pPr lvl="2">
              <a:buNone/>
            </a:pPr>
            <a:endParaRPr lang="en-US" dirty="0" smtClean="0">
              <a:latin typeface="+mj-lt"/>
            </a:endParaRPr>
          </a:p>
          <a:p>
            <a:pPr lvl="1">
              <a:buNone/>
            </a:pP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9700"/>
            <a:ext cx="8229600" cy="762000"/>
          </a:xfrm>
        </p:spPr>
        <p:txBody>
          <a:bodyPr/>
          <a:lstStyle/>
          <a:p>
            <a:r>
              <a:rPr lang="en-US" dirty="0" smtClean="0"/>
              <a:t>Proposal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225"/>
            <a:ext cx="8229600" cy="533400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Improve communication with distributors:</a:t>
            </a:r>
          </a:p>
          <a:p>
            <a:pPr lvl="1"/>
            <a:r>
              <a:rPr lang="en-US" sz="2400" dirty="0" smtClean="0"/>
              <a:t>Simplify online experience by reducing web properties from 260 to 87.</a:t>
            </a:r>
          </a:p>
          <a:p>
            <a:pPr lvl="1"/>
            <a:r>
              <a:rPr lang="en-US" sz="2400" dirty="0" smtClean="0"/>
              <a:t>Communicate a strong, compelling opportunity and product story via </a:t>
            </a:r>
            <a:r>
              <a:rPr lang="en-US" sz="2400" dirty="0" err="1" smtClean="0"/>
              <a:t>microsites</a:t>
            </a:r>
            <a:r>
              <a:rPr lang="en-US" sz="2400" dirty="0" smtClean="0"/>
              <a:t> and market autonomy.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800" dirty="0" smtClean="0"/>
              <a:t>Drive sales through a cost-effective channel:</a:t>
            </a:r>
          </a:p>
          <a:p>
            <a:pPr lvl="1"/>
            <a:r>
              <a:rPr lang="en-US" sz="2400" dirty="0" smtClean="0"/>
              <a:t>Increase sales and value by funneling </a:t>
            </a:r>
            <a:r>
              <a:rPr lang="en-US" sz="2400" dirty="0" err="1" smtClean="0"/>
              <a:t>eCommerce</a:t>
            </a:r>
            <a:r>
              <a:rPr lang="en-US" sz="2400" dirty="0" smtClean="0"/>
              <a:t>, </a:t>
            </a:r>
            <a:r>
              <a:rPr lang="en-US" sz="2400" dirty="0" err="1" smtClean="0"/>
              <a:t>MyOffice</a:t>
            </a:r>
            <a:r>
              <a:rPr lang="en-US" sz="2400" dirty="0" smtClean="0"/>
              <a:t>, and sponsoring functions to GWP.</a:t>
            </a:r>
          </a:p>
          <a:p>
            <a:pPr lvl="1"/>
            <a:r>
              <a:rPr lang="en-US" sz="2400" dirty="0" smtClean="0"/>
              <a:t>Increase resource efficiency within IT with improved and consolidated systems.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800" dirty="0" smtClean="0"/>
              <a:t>Leverage the Internet:</a:t>
            </a:r>
          </a:p>
          <a:p>
            <a:pPr lvl="1"/>
            <a:r>
              <a:rPr lang="en-US" sz="2400" dirty="0" smtClean="0"/>
              <a:t>Maximize effectiveness of aligned business programs (Sign-up, ADR, and GWP).</a:t>
            </a:r>
          </a:p>
          <a:p>
            <a:pPr lvl="1"/>
            <a:r>
              <a:rPr lang="en-US" sz="2400" dirty="0" smtClean="0"/>
              <a:t>Differentiate ourselves from the competition with the best online user experience in the industry.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/>
          <a:lstStyle/>
          <a:p>
            <a:r>
              <a:rPr lang="en-US" sz="3200" b="1" dirty="0" smtClean="0"/>
              <a:t> AUDIENCES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676400"/>
            <a:ext cx="3733800" cy="14773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www.nuskin.com</a:t>
            </a:r>
            <a:endParaRPr lang="en-US" dirty="0" smtClean="0"/>
          </a:p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Media/ Investors</a:t>
            </a:r>
          </a:p>
          <a:p>
            <a:pPr>
              <a:buFontTx/>
              <a:buChar char="-"/>
            </a:pPr>
            <a:r>
              <a:rPr lang="en-US" dirty="0" smtClean="0"/>
              <a:t>Search Engine sources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00600" y="1676400"/>
            <a:ext cx="3886200" cy="14773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www.nuskin.com/country</a:t>
            </a:r>
            <a:endParaRPr lang="en-US" dirty="0" smtClean="0"/>
          </a:p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New customer</a:t>
            </a:r>
          </a:p>
          <a:p>
            <a:pPr>
              <a:buFontTx/>
              <a:buChar char="-"/>
            </a:pPr>
            <a:r>
              <a:rPr lang="en-US" dirty="0" smtClean="0"/>
              <a:t>Regulatory bodies</a:t>
            </a:r>
          </a:p>
          <a:p>
            <a:pPr>
              <a:buFontTx/>
              <a:buChar char="-"/>
            </a:pPr>
            <a:r>
              <a:rPr lang="en-US" dirty="0" smtClean="0"/>
              <a:t> Local media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3704272"/>
            <a:ext cx="3733800" cy="17543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www.nathen.nsedreams.com</a:t>
            </a:r>
            <a:endParaRPr lang="en-US" dirty="0" smtClean="0"/>
          </a:p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 prospects (Distributor/ Customer) </a:t>
            </a:r>
          </a:p>
          <a:p>
            <a:pPr>
              <a:buFontTx/>
              <a:buChar char="-"/>
            </a:pPr>
            <a:r>
              <a:rPr lang="en-US" dirty="0" smtClean="0"/>
              <a:t> Existing distributors/ customers</a:t>
            </a:r>
          </a:p>
          <a:p>
            <a:pPr>
              <a:buFontTx/>
              <a:buChar char="-"/>
            </a:pPr>
            <a:r>
              <a:rPr lang="en-US" dirty="0" smtClean="0"/>
              <a:t> Owner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00600" y="3676471"/>
            <a:ext cx="3886200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Micro-sites</a:t>
            </a:r>
          </a:p>
          <a:p>
            <a:pPr>
              <a:buFontTx/>
              <a:buChar char="-"/>
            </a:pPr>
            <a:r>
              <a:rPr lang="en-US" dirty="0" smtClean="0"/>
              <a:t> prospects (Distributor/ Customer)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62000"/>
          </a:xfrm>
        </p:spPr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76400"/>
            <a:ext cx="8229600" cy="3886201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35757"/>
                </a:solidFill>
                <a:effectLst/>
                <a:uLnTx/>
                <a:uFillTx/>
                <a:latin typeface="+mn-lt"/>
                <a:ea typeface="ＭＳ Ｐゴシック" pitchFamily="-107" charset="-128"/>
                <a:cs typeface="ＭＳ Ｐゴシック" pitchFamily="-107" charset="-128"/>
              </a:rPr>
              <a:t>Complex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535757"/>
                </a:solidFill>
                <a:effectLst/>
                <a:uLnTx/>
                <a:uFillTx/>
                <a:latin typeface="+mn-lt"/>
                <a:ea typeface="ＭＳ Ｐゴシック" pitchFamily="-107" charset="-128"/>
                <a:cs typeface="ＭＳ Ｐゴシック" pitchFamily="-107" charset="-128"/>
              </a:rPr>
              <a:t> system of URLs and functionality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535757"/>
              </a:solidFill>
              <a:effectLst/>
              <a:uLnTx/>
              <a:uFillTx/>
              <a:latin typeface="+mn-lt"/>
              <a:ea typeface="ＭＳ Ｐゴシック" pitchFamily="-107" charset="-128"/>
              <a:cs typeface="ＭＳ Ｐゴシック" pitchFamily="-107" charset="-128"/>
            </a:endParaRPr>
          </a:p>
          <a:p>
            <a:pPr marL="342900" marR="0" lvl="0" indent="-3429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535757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rPr>
              <a:t>Difficult to search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535757"/>
              </a:solidFill>
              <a:effectLst/>
              <a:uLnTx/>
              <a:uFillTx/>
              <a:latin typeface="+mn-lt"/>
              <a:ea typeface="ＭＳ Ｐゴシック" pitchFamily="-107" charset="-128"/>
              <a:cs typeface="ＭＳ Ｐゴシック" pitchFamily="-107" charset="-128"/>
            </a:endParaRPr>
          </a:p>
          <a:p>
            <a:pPr marL="342900" marR="0" lvl="0" indent="-3429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noProof="0" dirty="0" smtClean="0">
                <a:solidFill>
                  <a:srgbClr val="535757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rPr>
              <a:t>Difficult and inconsistent navigation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535757"/>
              </a:solidFill>
              <a:effectLst/>
              <a:uLnTx/>
              <a:uFillTx/>
              <a:latin typeface="+mn-lt"/>
              <a:ea typeface="ＭＳ Ｐゴシック" pitchFamily="-107" charset="-128"/>
              <a:cs typeface="ＭＳ Ｐゴシック" pitchFamily="-107" charset="-128"/>
            </a:endParaRPr>
          </a:p>
          <a:p>
            <a:pPr marL="342900" marR="0" lvl="0" indent="-3429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noProof="0" dirty="0" smtClean="0">
                <a:solidFill>
                  <a:srgbClr val="535757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rPr>
              <a:t>Loss in confidence in order handling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535757"/>
              </a:solidFill>
              <a:effectLst/>
              <a:uLnTx/>
              <a:uFillTx/>
              <a:latin typeface="+mn-lt"/>
              <a:ea typeface="ＭＳ Ｐゴシック" pitchFamily="-107" charset="-128"/>
              <a:cs typeface="ＭＳ Ｐゴシック" pitchFamily="-107" charset="-128"/>
            </a:endParaRPr>
          </a:p>
          <a:p>
            <a:pPr marL="342900" marR="0" lvl="0" indent="-3429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535757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rPr>
              <a:t>Inconsistent overall user experience</a:t>
            </a:r>
          </a:p>
          <a:p>
            <a:pPr marL="342900" marR="0" lvl="0" indent="-3429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535757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rPr>
              <a:t>Distributor Web Pages not connected overall web strategy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535757"/>
              </a:solidFill>
              <a:effectLst/>
              <a:uLnTx/>
              <a:uFillTx/>
              <a:latin typeface="+mn-lt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1143000"/>
          </a:xfrm>
        </p:spPr>
        <p:txBody>
          <a:bodyPr/>
          <a:lstStyle/>
          <a:p>
            <a:r>
              <a:rPr lang="en-US" sz="3200" b="1" dirty="0" smtClean="0"/>
              <a:t>STRATEGIC PURPOSE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83163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To improve and enhance communication with our distributors</a:t>
            </a:r>
          </a:p>
          <a:p>
            <a:r>
              <a:rPr lang="en-US" sz="2400" dirty="0" smtClean="0">
                <a:latin typeface="+mj-lt"/>
              </a:rPr>
              <a:t>To drive sales through a cost-effective channel</a:t>
            </a:r>
          </a:p>
          <a:p>
            <a:r>
              <a:rPr lang="en-US" sz="2400" dirty="0" smtClean="0">
                <a:latin typeface="+mj-lt"/>
              </a:rPr>
              <a:t>To leverage the internet to:</a:t>
            </a:r>
          </a:p>
          <a:p>
            <a:pPr lvl="1"/>
            <a:r>
              <a:rPr lang="en-US" sz="2000" dirty="0" smtClean="0">
                <a:latin typeface="+mj-lt"/>
              </a:rPr>
              <a:t>Add value to the GWP</a:t>
            </a:r>
          </a:p>
          <a:p>
            <a:pPr lvl="1"/>
            <a:r>
              <a:rPr lang="en-US" sz="2000" dirty="0" smtClean="0">
                <a:latin typeface="+mj-lt"/>
              </a:rPr>
              <a:t>Enhance the online user experience</a:t>
            </a:r>
          </a:p>
          <a:p>
            <a:pPr lvl="1"/>
            <a:r>
              <a:rPr lang="en-US" sz="2000" dirty="0" smtClean="0">
                <a:latin typeface="+mj-lt"/>
              </a:rPr>
              <a:t>Create level of professionalism for our distributors to promote the business</a:t>
            </a:r>
          </a:p>
          <a:p>
            <a:pPr lvl="1"/>
            <a:r>
              <a:rPr lang="en-US" sz="2000" dirty="0" smtClean="0">
                <a:latin typeface="+mj-lt"/>
              </a:rPr>
              <a:t>Maintain relevance in an ever increasing technologically advanced world</a:t>
            </a:r>
          </a:p>
          <a:p>
            <a:pPr lvl="1"/>
            <a:r>
              <a:rPr lang="en-US" sz="2000" dirty="0" smtClean="0">
                <a:latin typeface="+mj-lt"/>
              </a:rPr>
              <a:t>Differentiate ourselves from the competition</a:t>
            </a:r>
          </a:p>
          <a:p>
            <a:pPr lvl="1"/>
            <a:endParaRPr lang="en-US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Homepage </a:t>
            </a:r>
            <a:r>
              <a:rPr lang="en-US" dirty="0" err="1" smtClean="0"/>
              <a:t>Strawman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8567" t="15579" r="33056" b="13235"/>
          <a:stretch>
            <a:fillRect/>
          </a:stretch>
        </p:blipFill>
        <p:spPr bwMode="auto">
          <a:xfrm>
            <a:off x="304800" y="1219200"/>
            <a:ext cx="845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2209800"/>
            <a:ext cx="52578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902" t="16388" r="4902" b="20000"/>
          <a:stretch>
            <a:fillRect/>
          </a:stretch>
        </p:blipFill>
        <p:spPr bwMode="auto">
          <a:xfrm>
            <a:off x="304800" y="1371600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Navigation Simplification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133600"/>
            <a:ext cx="5257800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_us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9" y="114852"/>
            <a:ext cx="3633701" cy="44571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 descr="ns_us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99" y="0"/>
            <a:ext cx="559100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px_us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23912"/>
            <a:ext cx="3614738" cy="44338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px_us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99" y="0"/>
            <a:ext cx="559100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bp_us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524000"/>
            <a:ext cx="3614738" cy="44338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bp_us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99" y="0"/>
            <a:ext cx="559100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 descr="ntc_us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62" y="2286000"/>
            <a:ext cx="3614738" cy="44338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ntc_us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499" y="0"/>
            <a:ext cx="559100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GWP </a:t>
            </a:r>
            <a:r>
              <a:rPr lang="en-US" dirty="0" err="1" smtClean="0"/>
              <a:t>Strawman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8750" t="14532" r="33750" b="22656"/>
          <a:stretch>
            <a:fillRect/>
          </a:stretch>
        </p:blipFill>
        <p:spPr bwMode="auto">
          <a:xfrm>
            <a:off x="533400" y="1143000"/>
            <a:ext cx="8305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sponsorship</a:t>
            </a:r>
          </a:p>
          <a:p>
            <a:r>
              <a:rPr lang="en-US" dirty="0" smtClean="0"/>
              <a:t>Improve lapse rate</a:t>
            </a:r>
          </a:p>
          <a:p>
            <a:r>
              <a:rPr lang="en-US" dirty="0" smtClean="0"/>
              <a:t>Increase average order size</a:t>
            </a:r>
          </a:p>
          <a:p>
            <a:r>
              <a:rPr lang="en-US" dirty="0" smtClean="0"/>
              <a:t>Improve communication</a:t>
            </a:r>
          </a:p>
          <a:p>
            <a:r>
              <a:rPr lang="en-US" dirty="0" smtClean="0"/>
              <a:t>Provide cost effective channel for sales</a:t>
            </a:r>
          </a:p>
          <a:p>
            <a:r>
              <a:rPr lang="en-US" dirty="0" smtClean="0"/>
              <a:t>Leverage internet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 smtClean="0"/>
              <a:t>Implement systems that promote market autonomy and streamline productivity.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Create a consistent and flexible web design.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Consolidate web sites (260 to 87) and implement new design and information architecture.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Enhance user experience with improved search and business tools.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5"/>
          <p:cNvSpPr txBox="1">
            <a:spLocks noChangeArrowheads="1"/>
          </p:cNvSpPr>
          <p:nvPr/>
        </p:nvSpPr>
        <p:spPr bwMode="auto">
          <a:xfrm>
            <a:off x="0" y="2651125"/>
            <a:ext cx="91440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000">
                <a:solidFill>
                  <a:srgbClr val="006181"/>
                </a:solidFill>
              </a:rPr>
              <a:t>THANK YOU</a:t>
            </a:r>
            <a:endParaRPr lang="en-US"/>
          </a:p>
        </p:txBody>
      </p:sp>
      <p:pic>
        <p:nvPicPr>
          <p:cNvPr id="12291" name="Picture 9" descr="Cover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ea typeface="ＭＳ Ｐゴシック" pitchFamily="-111" charset="-128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_lifepa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82709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px_maxv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385" y="0"/>
            <a:ext cx="6589229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bp_toothpas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083" y="0"/>
            <a:ext cx="627891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s_cor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5271655" cy="5638800"/>
          </a:xfrm>
          <a:prstGeom prst="rect">
            <a:avLst/>
          </a:prstGeom>
        </p:spPr>
      </p:pic>
      <p:pic>
        <p:nvPicPr>
          <p:cNvPr id="4" name="Picture 3" descr="px_cor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5" y="1219200"/>
            <a:ext cx="5271655" cy="5638800"/>
          </a:xfrm>
          <a:prstGeom prst="rect">
            <a:avLst/>
          </a:prstGeom>
        </p:spPr>
      </p:pic>
      <p:pic>
        <p:nvPicPr>
          <p:cNvPr id="5" name="Picture 4" descr="bp_cor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5" y="1212552"/>
            <a:ext cx="6205538" cy="5640685"/>
          </a:xfrm>
          <a:prstGeom prst="rect">
            <a:avLst/>
          </a:prstGeom>
        </p:spPr>
      </p:pic>
      <p:pic>
        <p:nvPicPr>
          <p:cNvPr id="6" name="Picture 5" descr="ntc_cor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701" y="1219200"/>
            <a:ext cx="6068349" cy="5638800"/>
          </a:xfrm>
          <a:prstGeom prst="rect">
            <a:avLst/>
          </a:prstGeom>
        </p:spPr>
      </p:pic>
      <p:pic>
        <p:nvPicPr>
          <p:cNvPr id="7" name="Picture 6" descr="ns_us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505" y="1219200"/>
            <a:ext cx="4597045" cy="5638800"/>
          </a:xfrm>
          <a:prstGeom prst="rect">
            <a:avLst/>
          </a:prstGeom>
        </p:spPr>
      </p:pic>
      <p:pic>
        <p:nvPicPr>
          <p:cNvPr id="8" name="Picture 7" descr="px_us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280" y="1219200"/>
            <a:ext cx="4597045" cy="5638800"/>
          </a:xfrm>
          <a:prstGeom prst="rect">
            <a:avLst/>
          </a:prstGeom>
        </p:spPr>
      </p:pic>
      <p:pic>
        <p:nvPicPr>
          <p:cNvPr id="10" name="Picture 9" descr="bp_usa.jpg"/>
          <p:cNvPicPr>
            <a:picLocks noChangeAspect="1"/>
          </p:cNvPicPr>
          <p:nvPr/>
        </p:nvPicPr>
        <p:blipFill>
          <a:blip r:embed="rId8"/>
          <a:srcRect r="18233"/>
          <a:stretch>
            <a:fillRect/>
          </a:stretch>
        </p:blipFill>
        <p:spPr>
          <a:xfrm>
            <a:off x="5385155" y="1209675"/>
            <a:ext cx="3758845" cy="5638800"/>
          </a:xfrm>
          <a:prstGeom prst="rect">
            <a:avLst/>
          </a:prstGeom>
        </p:spPr>
      </p:pic>
      <p:pic>
        <p:nvPicPr>
          <p:cNvPr id="11" name="Picture 10" descr="ntc_usa.jpg"/>
          <p:cNvPicPr>
            <a:picLocks noChangeAspect="1"/>
          </p:cNvPicPr>
          <p:nvPr/>
        </p:nvPicPr>
        <p:blipFill>
          <a:blip r:embed="rId9"/>
          <a:srcRect r="37634"/>
          <a:stretch>
            <a:fillRect/>
          </a:stretch>
        </p:blipFill>
        <p:spPr>
          <a:xfrm>
            <a:off x="6276975" y="1214345"/>
            <a:ext cx="2867025" cy="5638797"/>
          </a:xfrm>
          <a:prstGeom prst="rect">
            <a:avLst/>
          </a:prstGeom>
        </p:spPr>
      </p:pic>
      <p:pic>
        <p:nvPicPr>
          <p:cNvPr id="13" name="Picture 12" descr="nse.jpg"/>
          <p:cNvPicPr>
            <a:picLocks noChangeAspect="1"/>
          </p:cNvPicPr>
          <p:nvPr/>
        </p:nvPicPr>
        <p:blipFill>
          <a:blip r:embed="rId10"/>
          <a:srcRect r="63324"/>
          <a:stretch>
            <a:fillRect/>
          </a:stretch>
        </p:blipFill>
        <p:spPr>
          <a:xfrm>
            <a:off x="7169038" y="1178796"/>
            <a:ext cx="1974962" cy="5679204"/>
          </a:xfrm>
          <a:prstGeom prst="rect">
            <a:avLst/>
          </a:prstGeom>
        </p:spPr>
      </p:pic>
      <p:pic>
        <p:nvPicPr>
          <p:cNvPr id="12" name="Picture 11" descr="ffg.jpg"/>
          <p:cNvPicPr>
            <a:picLocks noChangeAspect="1"/>
          </p:cNvPicPr>
          <p:nvPr/>
        </p:nvPicPr>
        <p:blipFill>
          <a:blip r:embed="rId11"/>
          <a:srcRect r="81529"/>
          <a:stretch>
            <a:fillRect/>
          </a:stretch>
        </p:blipFill>
        <p:spPr>
          <a:xfrm>
            <a:off x="8068470" y="1179962"/>
            <a:ext cx="1066005" cy="5678037"/>
          </a:xfrm>
          <a:prstGeom prst="rect">
            <a:avLst/>
          </a:prstGeom>
        </p:spPr>
      </p:pic>
      <p:pic>
        <p:nvPicPr>
          <p:cNvPr id="2" name="Picture 1" descr="tabs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1238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8600" y="1371600"/>
            <a:ext cx="3124200" cy="1905000"/>
            <a:chOff x="1905000" y="2667000"/>
            <a:chExt cx="3124200" cy="1905000"/>
          </a:xfr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</p:grpSpPr>
        <p:sp>
          <p:nvSpPr>
            <p:cNvPr id="3" name="Rounded Rectangular Callout 2"/>
            <p:cNvSpPr/>
            <p:nvPr/>
          </p:nvSpPr>
          <p:spPr>
            <a:xfrm>
              <a:off x="1905000" y="2667000"/>
              <a:ext cx="3124200" cy="1905000"/>
            </a:xfrm>
            <a:prstGeom prst="wedgeRoundRectCallout">
              <a:avLst>
                <a:gd name="adj1" fmla="val -14374"/>
                <a:gd name="adj2" fmla="val 83240"/>
                <a:gd name="adj3" fmla="val 16667"/>
              </a:avLst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TextBox 5"/>
            <p:cNvSpPr txBox="1">
              <a:spLocks noChangeArrowheads="1"/>
            </p:cNvSpPr>
            <p:nvPr/>
          </p:nvSpPr>
          <p:spPr bwMode="auto">
            <a:xfrm>
              <a:off x="2133600" y="2895600"/>
              <a:ext cx="2819400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“The impression I get when hitting our "front page" main sites is that</a:t>
              </a:r>
              <a:br>
                <a:rPr lang="en-US" dirty="0"/>
              </a:br>
              <a:r>
                <a:rPr lang="en-US" dirty="0"/>
                <a:t>they are trying to do too many roles at once.”</a:t>
              </a:r>
            </a:p>
          </p:txBody>
        </p:sp>
      </p:grp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3810000" y="1371600"/>
            <a:ext cx="3810000" cy="2362200"/>
            <a:chOff x="838200" y="2133600"/>
            <a:chExt cx="3810000" cy="2362200"/>
          </a:xfr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</p:grpSpPr>
        <p:sp>
          <p:nvSpPr>
            <p:cNvPr id="6" name="Rectangular Callout 5"/>
            <p:cNvSpPr/>
            <p:nvPr/>
          </p:nvSpPr>
          <p:spPr>
            <a:xfrm>
              <a:off x="838200" y="2133600"/>
              <a:ext cx="3810000" cy="2362200"/>
            </a:xfrm>
            <a:prstGeom prst="wedgeRectCallout">
              <a:avLst>
                <a:gd name="adj1" fmla="val -11914"/>
                <a:gd name="adj2" fmla="val 84291"/>
              </a:avLst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990600" y="2286000"/>
              <a:ext cx="3657600" cy="203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“Currently it seems somewhat ‘clunky’ for lack of a better way to describe it. Like someone pasted together two completely different looking websites. It would be great to see a nice high end professional theme.”</a:t>
              </a: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1066800" y="3429000"/>
            <a:ext cx="3886200" cy="2362200"/>
            <a:chOff x="1143000" y="4114800"/>
            <a:chExt cx="3886200" cy="1752600"/>
          </a:xfr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</p:grpSpPr>
        <p:sp>
          <p:nvSpPr>
            <p:cNvPr id="9" name="Oval Callout 8"/>
            <p:cNvSpPr/>
            <p:nvPr/>
          </p:nvSpPr>
          <p:spPr>
            <a:xfrm>
              <a:off x="1143000" y="4114800"/>
              <a:ext cx="3886200" cy="1752600"/>
            </a:xfrm>
            <a:prstGeom prst="wedgeEllipseCallout">
              <a:avLst>
                <a:gd name="adj1" fmla="val -29657"/>
                <a:gd name="adj2" fmla="val 69565"/>
              </a:avLst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3276600" cy="109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“Information needs to be more available - I cannot figure out how to find it. Can you please make this easier to find on the website?”</a:t>
              </a:r>
            </a:p>
          </p:txBody>
        </p:sp>
      </p:grp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5791200" y="3505200"/>
            <a:ext cx="3200400" cy="2286000"/>
            <a:chOff x="4724400" y="2133600"/>
            <a:chExt cx="3200400" cy="2286000"/>
          </a:xfr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</p:grpSpPr>
        <p:sp>
          <p:nvSpPr>
            <p:cNvPr id="12" name="Rounded Rectangular Callout 11"/>
            <p:cNvSpPr/>
            <p:nvPr/>
          </p:nvSpPr>
          <p:spPr>
            <a:xfrm>
              <a:off x="4724400" y="2133600"/>
              <a:ext cx="3200400" cy="2286000"/>
            </a:xfrm>
            <a:prstGeom prst="wedgeRoundRectCallout">
              <a:avLst>
                <a:gd name="adj1" fmla="val -1488"/>
                <a:gd name="adj2" fmla="val 68750"/>
                <a:gd name="adj3" fmla="val 16667"/>
              </a:avLst>
            </a:prstGeom>
            <a:grpFill/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4953000" y="2286000"/>
              <a:ext cx="2895600" cy="203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You need liquid width </a:t>
              </a:r>
              <a:r>
                <a:rPr lang="en-US" dirty="0" err="1"/>
                <a:t>webpages</a:t>
              </a:r>
              <a:r>
                <a:rPr lang="en-US" dirty="0"/>
                <a:t>. Have you had any thoughts about “widening” the pages for the NSE websites. Most monitors today are widescreen.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33500" y="3810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Kozuka Gothic Pro R" pitchFamily="34" charset="-128"/>
                <a:ea typeface="Kozuka Gothic Pro R" pitchFamily="34" charset="-128"/>
              </a:rPr>
              <a:t>Word on the Street</a:t>
            </a:r>
            <a:endParaRPr lang="en-US" sz="3600" dirty="0">
              <a:solidFill>
                <a:schemeClr val="bg1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it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324"/>
            <a:ext cx="9144000" cy="5969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864</Words>
  <Application>Microsoft Office PowerPoint</Application>
  <PresentationFormat>On-screen Show (4:3)</PresentationFormat>
  <Paragraphs>211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Corporate and Market Web Structure</vt:lpstr>
      <vt:lpstr>Slide 25</vt:lpstr>
      <vt:lpstr>Complex system of URLs and functionality</vt:lpstr>
      <vt:lpstr>Difficult to search</vt:lpstr>
      <vt:lpstr>Navigation is difficult and inconsistent</vt:lpstr>
      <vt:lpstr>Loss in confidence in order handling</vt:lpstr>
      <vt:lpstr>Inconsistent overall user experience</vt:lpstr>
      <vt:lpstr>Distributor web pages not connected to overall web strategy</vt:lpstr>
      <vt:lpstr>The web can only take so many  layers of “paint”.</vt:lpstr>
      <vt:lpstr>The Solution</vt:lpstr>
      <vt:lpstr>Simplify the online experience by reducing web properties.</vt:lpstr>
      <vt:lpstr>Communicate a strong, compelling opportunity and product story.</vt:lpstr>
      <vt:lpstr>Increase resource efficiency within IT with improved and consolidated systems.</vt:lpstr>
      <vt:lpstr>Maximize the effectiveness of aligned business programs.</vt:lpstr>
      <vt:lpstr>Differentiate ourselves from the competition.</vt:lpstr>
      <vt:lpstr>Slide 39</vt:lpstr>
      <vt:lpstr>Slide 40</vt:lpstr>
      <vt:lpstr>Increase sales and value by funneling eCommerce, MyOffice, and sponsoring functions to GWP.</vt:lpstr>
      <vt:lpstr>Next Steps</vt:lpstr>
      <vt:lpstr>POTENTIAL AUDIENCES</vt:lpstr>
      <vt:lpstr>Proposal Impact</vt:lpstr>
      <vt:lpstr> AUDIENCES</vt:lpstr>
      <vt:lpstr>The Problem</vt:lpstr>
      <vt:lpstr>STRATEGIC PURPOSE</vt:lpstr>
      <vt:lpstr>Homepage Strawman</vt:lpstr>
      <vt:lpstr>Navigation Simplification</vt:lpstr>
      <vt:lpstr>GWP Strawman</vt:lpstr>
      <vt:lpstr>Proposal Benefits</vt:lpstr>
      <vt:lpstr>Next Steps</vt:lpstr>
      <vt:lpstr>Slide 53</vt:lpstr>
      <vt:lpstr>Slide 54</vt:lpstr>
      <vt:lpstr>Slide 55</vt:lpstr>
      <vt:lpstr>Slide 56</vt:lpstr>
    </vt:vector>
  </TitlesOfParts>
  <Company>Nuskin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pct</dc:creator>
  <cp:lastModifiedBy>twallis</cp:lastModifiedBy>
  <cp:revision>86</cp:revision>
  <cp:lastPrinted>2008-04-25T17:30:56Z</cp:lastPrinted>
  <dcterms:created xsi:type="dcterms:W3CDTF">2008-04-25T14:14:50Z</dcterms:created>
  <dcterms:modified xsi:type="dcterms:W3CDTF">2009-03-02T18:11:29Z</dcterms:modified>
</cp:coreProperties>
</file>